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641CC02-1409-48CF-934B-C186521B1F69}" type="datetimeFigureOut">
              <a:rPr lang="en-US" smtClean="0"/>
              <a:t>4/17/2012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B334459-8D71-49C2-A885-E1F5B3C2709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hyperlink" Target="http://blog.technicalmanagementinstitute.com/photos/uncategorized/2008/07/11/extremeprogrammercropped800x600.jpg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0.gif"/><Relationship Id="rId4" Type="http://schemas.openxmlformats.org/officeDocument/2006/relationships/hyperlink" Target="http://en.wikipedia.org/wiki/File:XP-feedback.gi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1.gif"/><Relationship Id="rId4" Type="http://schemas.openxmlformats.org/officeDocument/2006/relationships/hyperlink" Target="http://dilbert.com/strips/comic/2003-01-1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2.gif"/><Relationship Id="rId4" Type="http://schemas.openxmlformats.org/officeDocument/2006/relationships/hyperlink" Target="http://www.agile-process.org/iterative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hyperlink" Target="http://www.fashion-dress-pictures.com/theres-a-hole-in-the-bucket-dear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n.wikipedia.org/wiki/Extreme_programming" TargetMode="Externa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hyperlink" Target="http://bit.ly/xp-refactored" TargetMode="External"/><Relationship Id="rId5" Type="http://schemas.openxmlformats.org/officeDocument/2006/relationships/hyperlink" Target="http://www.softwarereality.com/lifecycle/xp/index.jsp" TargetMode="External"/><Relationship Id="rId4" Type="http://schemas.openxmlformats.org/officeDocument/2006/relationships/hyperlink" Target="http://www.extremeprogramming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hyperlink" Target="http://dilbert.com/strips/comic/2007-11-26/" TargetMode="Externa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5.gif"/><Relationship Id="rId4" Type="http://schemas.openxmlformats.org/officeDocument/2006/relationships/hyperlink" Target="http://www.agile-process.org/byfeature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hyperlink" Target="http://www.softwarereality.com/lifecycle/xp/four_values.js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7.gif"/><Relationship Id="rId4" Type="http://schemas.openxmlformats.org/officeDocument/2006/relationships/hyperlink" Target="http://dilbert.com/strips/comic/2003-01-11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8.gif"/><Relationship Id="rId4" Type="http://schemas.openxmlformats.org/officeDocument/2006/relationships/hyperlink" Target="http://dilbert.com/strips/comic/2003-03-2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9.gif"/><Relationship Id="rId4" Type="http://schemas.openxmlformats.org/officeDocument/2006/relationships/hyperlink" Target="http://martinfowler.com/bliki/DesignStaminaHypothesi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560" y="15240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The Strengths </a:t>
            </a:r>
            <a:r>
              <a:rPr lang="en-CA" dirty="0"/>
              <a:t>and Weaknesses of Extreme Programming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438400"/>
            <a:ext cx="4800600" cy="3600450"/>
          </a:xfrm>
        </p:spPr>
      </p:pic>
      <p:sp>
        <p:nvSpPr>
          <p:cNvPr id="5" name="TextBox 4"/>
          <p:cNvSpPr txBox="1"/>
          <p:nvPr/>
        </p:nvSpPr>
        <p:spPr>
          <a:xfrm>
            <a:off x="2209800" y="6172200"/>
            <a:ext cx="59436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800" dirty="0" smtClean="0"/>
              <a:t>An Extreme Programmer</a:t>
            </a:r>
            <a:r>
              <a:rPr lang="en-CA" sz="800" dirty="0"/>
              <a:t/>
            </a:r>
            <a:br>
              <a:rPr lang="en-CA" sz="800" dirty="0"/>
            </a:br>
            <a:r>
              <a:rPr lang="en-CA" sz="800" u="sng" dirty="0">
                <a:hlinkClick r:id="rId5"/>
              </a:rPr>
              <a:t>http://</a:t>
            </a:r>
            <a:r>
              <a:rPr lang="en-CA" sz="800" u="sng" dirty="0" smtClean="0">
                <a:hlinkClick r:id="rId5"/>
              </a:rPr>
              <a:t>blog.technicalmanagementinstitute.com/photos/uncategorized/2008/07/11/extremeprogrammercropped800x600.jpg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3124200" y="1676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mini-presentation by William Matheson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7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6"/>
    </mc:Choice>
    <mc:Fallback>
      <p:transition spd="slow" advTm="7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/>
              <a:t>Requires a lot of overhead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5774323"/>
            <a:ext cx="2681287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800" dirty="0"/>
              <a:t>Extreme Programming Feedback Loops by Don Wells</a:t>
            </a:r>
            <a:endParaRPr lang="en-US" sz="800" dirty="0"/>
          </a:p>
          <a:p>
            <a:r>
              <a:rPr lang="en-CA" sz="800" u="sng" dirty="0">
                <a:hlinkClick r:id="rId4"/>
              </a:rPr>
              <a:t>http://en.wikipedia.org/wiki/File:XP-feedback.gif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1524000"/>
            <a:ext cx="4924425" cy="4114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7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38"/>
    </mc:Choice>
    <mc:Fallback>
      <p:transition spd="slow" advTm="3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200" dirty="0"/>
              <a:t>Order of importance is subjective and can still be addressed by up-front design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543300" y="4995446"/>
            <a:ext cx="20574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800" i="1" dirty="0"/>
              <a:t>Dilbert</a:t>
            </a:r>
            <a:r>
              <a:rPr lang="en-CA" sz="800" dirty="0"/>
              <a:t> by Scott Adams :: January 10</a:t>
            </a:r>
            <a:r>
              <a:rPr lang="en-CA" sz="800" baseline="30000" dirty="0"/>
              <a:t>th</a:t>
            </a:r>
            <a:r>
              <a:rPr lang="en-CA" sz="800" dirty="0"/>
              <a:t>, 2003</a:t>
            </a:r>
            <a:endParaRPr lang="en-US" sz="800" dirty="0"/>
          </a:p>
          <a:p>
            <a:r>
              <a:rPr lang="en-CA" sz="800" u="sng" dirty="0">
                <a:hlinkClick r:id="rId4"/>
              </a:rPr>
              <a:t>http://dilbert.com/strips/comic/2003-01-10/</a:t>
            </a:r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80"/>
            <a:ext cx="9144000" cy="28346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5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67"/>
    </mc:Choice>
    <mc:Fallback>
      <p:transition spd="slow" advTm="5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400" dirty="0"/>
              <a:t>Emphasizes teamwork, communication, and </a:t>
            </a:r>
            <a:r>
              <a:rPr lang="en-CA" sz="2400" dirty="0" smtClean="0"/>
              <a:t>prioritizing,</a:t>
            </a:r>
            <a:br>
              <a:rPr lang="en-CA" sz="2400" dirty="0" smtClean="0"/>
            </a:br>
            <a:r>
              <a:rPr lang="en-CA" sz="2400" dirty="0" smtClean="0"/>
              <a:t>but </a:t>
            </a:r>
            <a:r>
              <a:rPr lang="en-CA" sz="2400" dirty="0"/>
              <a:t>this is done to address the burden of “dynamic” environments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53211" y="6062246"/>
            <a:ext cx="20574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800" dirty="0"/>
              <a:t>“Agile” flowchart by Don Wells</a:t>
            </a:r>
            <a:endParaRPr lang="en-US" sz="800" dirty="0"/>
          </a:p>
          <a:p>
            <a:r>
              <a:rPr lang="en-CA" sz="800" u="sng" dirty="0">
                <a:hlinkClick r:id="rId4"/>
              </a:rPr>
              <a:t>http://www.agile-process.org/iterative.html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22" y="1879600"/>
            <a:ext cx="3647378" cy="3987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3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87"/>
    </mc:Choice>
    <mc:Fallback>
      <p:transition spd="slow" advTm="2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4000" dirty="0"/>
              <a:t>Each rule of XP works only when supported by another rule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300538" y="6189077"/>
            <a:ext cx="3295397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800" dirty="0"/>
              <a:t>Fixing a hole in a bucket, by Henry and Liza</a:t>
            </a:r>
            <a:endParaRPr lang="en-US" sz="800" dirty="0"/>
          </a:p>
          <a:p>
            <a:r>
              <a:rPr lang="en-CA" sz="800" u="sng" dirty="0">
                <a:hlinkClick r:id="rId4"/>
              </a:rPr>
              <a:t>http://www.fashion-dress-pictures.com/theres-a-hole-in-the-bucket-dear/</a:t>
            </a:r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5" y="1586345"/>
            <a:ext cx="4581525" cy="44084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9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91"/>
    </mc:Choice>
    <mc:Fallback>
      <p:transition spd="slow" advTm="80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Go from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66800" y="1447800"/>
            <a:ext cx="7498080" cy="48006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Extreme Programming: A Gentle Introduction</a:t>
            </a:r>
          </a:p>
          <a:p>
            <a:pPr marL="0" indent="0">
              <a:buNone/>
            </a:pPr>
            <a:r>
              <a:rPr lang="en-US" sz="2800" u="sng" dirty="0">
                <a:hlinkClick r:id="rId4"/>
              </a:rPr>
              <a:t>http://www.extremeprogramming.org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 </a:t>
            </a:r>
          </a:p>
          <a:p>
            <a:r>
              <a:rPr lang="en-US" sz="2800" dirty="0"/>
              <a:t>Extreme Programming (Refactored) </a:t>
            </a:r>
            <a:r>
              <a:rPr lang="en-US" sz="2100" i="1" dirty="0"/>
              <a:t>(A skeptical viewpoint)</a:t>
            </a:r>
            <a:endParaRPr lang="en-US" sz="2100" dirty="0"/>
          </a:p>
          <a:p>
            <a:pPr marL="0" indent="0">
              <a:buNone/>
            </a:pPr>
            <a:r>
              <a:rPr lang="en-US" sz="2800" u="sng" dirty="0">
                <a:hlinkClick r:id="rId5"/>
              </a:rPr>
              <a:t>http://www.softwarereality.com/lifecycle/xp/index.jsp</a:t>
            </a: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hlinkClick r:id="rId6"/>
              </a:rPr>
              <a:t>http://bit.ly/xp-refactored </a:t>
            </a:r>
            <a:r>
              <a:rPr lang="en-US" sz="2800" dirty="0"/>
              <a:t> </a:t>
            </a:r>
            <a:r>
              <a:rPr lang="en-US" sz="1600" i="1" dirty="0"/>
              <a:t>(shortened URL)</a:t>
            </a:r>
            <a:endParaRPr lang="en-US" sz="1600" dirty="0"/>
          </a:p>
          <a:p>
            <a:pPr marL="0" indent="0">
              <a:buNone/>
            </a:pPr>
            <a:r>
              <a:rPr lang="en-US" sz="2800" dirty="0"/>
              <a:t> </a:t>
            </a:r>
          </a:p>
          <a:p>
            <a:r>
              <a:rPr lang="en-US" sz="2800" dirty="0"/>
              <a:t>Extreme Programming Wikipedia Article</a:t>
            </a:r>
          </a:p>
          <a:p>
            <a:pPr marL="0" indent="0">
              <a:buNone/>
            </a:pPr>
            <a:r>
              <a:rPr lang="en-US" sz="2800" u="sng" dirty="0">
                <a:hlinkClick r:id="rId7"/>
              </a:rPr>
              <a:t>http://en.wikipedia.org/wiki/Extreme_programming</a:t>
            </a:r>
            <a:endParaRPr lang="en-US" sz="2800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3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11"/>
    </mc:Choice>
    <mc:Fallback>
      <p:transition spd="slow" advTm="25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Strengths of XP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8229600" cy="1981200"/>
          </a:xfrm>
        </p:spPr>
        <p:txBody>
          <a:bodyPr>
            <a:normAutofit/>
          </a:bodyPr>
          <a:lstStyle/>
          <a:p>
            <a:r>
              <a:rPr lang="en-CA" sz="2400" dirty="0" smtClean="0"/>
              <a:t>Eliminates </a:t>
            </a:r>
            <a:r>
              <a:rPr lang="en-CA" sz="2400" dirty="0"/>
              <a:t>Big Design Up </a:t>
            </a:r>
            <a:r>
              <a:rPr lang="en-CA" sz="2400" dirty="0" smtClean="0"/>
              <a:t>Front</a:t>
            </a:r>
          </a:p>
          <a:p>
            <a:r>
              <a:rPr lang="en-CA" sz="2400" dirty="0" smtClean="0"/>
              <a:t>Codes </a:t>
            </a:r>
            <a:r>
              <a:rPr lang="en-CA" sz="2400" dirty="0"/>
              <a:t>most important features first</a:t>
            </a:r>
            <a:endParaRPr lang="en-US" sz="2400" dirty="0"/>
          </a:p>
          <a:p>
            <a:r>
              <a:rPr lang="en-CA" sz="2400" dirty="0" smtClean="0"/>
              <a:t>Responsive </a:t>
            </a:r>
            <a:r>
              <a:rPr lang="en-CA" sz="2400" dirty="0"/>
              <a:t>to change</a:t>
            </a:r>
            <a:endParaRPr lang="en-US" sz="2400" dirty="0"/>
          </a:p>
          <a:p>
            <a:r>
              <a:rPr lang="en-CA" sz="2400" dirty="0" smtClean="0"/>
              <a:t>Pair </a:t>
            </a:r>
            <a:r>
              <a:rPr lang="en-CA" sz="2400" dirty="0"/>
              <a:t>Programming: Creativity and focus</a:t>
            </a:r>
            <a:endParaRPr lang="en-US" sz="24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8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13"/>
    </mc:Choice>
    <mc:Fallback>
      <p:transition spd="slow" advTm="2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Eliminates Big Design Up Front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108"/>
            <a:ext cx="9144000" cy="2843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9950" y="4995446"/>
            <a:ext cx="23241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800" i="1" dirty="0"/>
              <a:t>Dilbert</a:t>
            </a:r>
            <a:r>
              <a:rPr lang="en-CA" sz="800" dirty="0"/>
              <a:t> by Scott Adams :: November 26</a:t>
            </a:r>
            <a:r>
              <a:rPr lang="en-CA" sz="800" baseline="30000" dirty="0"/>
              <a:t>th</a:t>
            </a:r>
            <a:r>
              <a:rPr lang="en-CA" sz="800" dirty="0"/>
              <a:t>, 2007</a:t>
            </a:r>
            <a:br>
              <a:rPr lang="en-CA" sz="800" dirty="0"/>
            </a:br>
            <a:r>
              <a:rPr lang="en-CA" sz="800" u="sng" dirty="0">
                <a:hlinkClick r:id="rId5"/>
              </a:rPr>
              <a:t>http://dilbert.com/strips/comic/2007-11-26</a:t>
            </a:r>
            <a:r>
              <a:rPr lang="en-CA" sz="800" u="sng" dirty="0" smtClean="0">
                <a:hlinkClick r:id="rId5"/>
              </a:rPr>
              <a:t>/</a:t>
            </a:r>
            <a:endParaRPr lang="en-US" sz="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9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9"/>
    </mc:Choice>
    <mc:Fallback>
      <p:transition spd="slow" advTm="15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4000" dirty="0"/>
              <a:t>Codes most important features first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619500" y="5867400"/>
            <a:ext cx="25527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800" dirty="0"/>
              <a:t>Agile Process: “Manage your goals instead of activities”</a:t>
            </a:r>
            <a:endParaRPr lang="en-US" sz="800" dirty="0"/>
          </a:p>
          <a:p>
            <a:r>
              <a:rPr lang="en-CA" sz="800" u="sng" dirty="0">
                <a:hlinkClick r:id="rId4"/>
              </a:rPr>
              <a:t>http://</a:t>
            </a:r>
            <a:r>
              <a:rPr lang="en-CA" sz="800" u="sng" dirty="0" smtClean="0">
                <a:hlinkClick r:id="rId4"/>
              </a:rPr>
              <a:t>www.agile-process.org/byfeature.html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71244"/>
            <a:ext cx="5428501" cy="414375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6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56"/>
    </mc:Choice>
    <mc:Fallback>
      <p:transition spd="slow" advTm="37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 smtClean="0"/>
              <a:t>Responsive </a:t>
            </a:r>
            <a:r>
              <a:rPr lang="en-CA" sz="4000" dirty="0"/>
              <a:t>to c</a:t>
            </a:r>
            <a:r>
              <a:rPr lang="en-CA" sz="4000" dirty="0" smtClean="0"/>
              <a:t>hange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2838450" y="5334000"/>
            <a:ext cx="44577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800" dirty="0"/>
              <a:t>The cost of change rising exponentially over time, from </a:t>
            </a:r>
            <a:r>
              <a:rPr lang="en-CA" sz="800" i="1" dirty="0"/>
              <a:t>Extreme Programming Explained</a:t>
            </a:r>
            <a:r>
              <a:rPr lang="en-CA" sz="800" dirty="0"/>
              <a:t> by Kent Beck</a:t>
            </a:r>
            <a:endParaRPr lang="en-US" sz="800" dirty="0"/>
          </a:p>
          <a:p>
            <a:r>
              <a:rPr lang="en-CA" sz="800" u="sng" dirty="0">
                <a:hlinkClick r:id="rId4"/>
              </a:rPr>
              <a:t>http://www.softwarereality.com/lifecycle/xp/four_values.jsp</a:t>
            </a:r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51879"/>
            <a:ext cx="6019800" cy="34297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7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52"/>
    </mc:Choice>
    <mc:Fallback>
      <p:transition spd="slow" advTm="1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CA" sz="4000" dirty="0"/>
              <a:t>Pair Programming: Creativity and focus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505200" y="4995446"/>
            <a:ext cx="211455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800" i="1" dirty="0"/>
              <a:t>Dilbert</a:t>
            </a:r>
            <a:r>
              <a:rPr lang="en-CA" sz="800" dirty="0"/>
              <a:t> by Scott Adams :: January 11</a:t>
            </a:r>
            <a:r>
              <a:rPr lang="en-CA" sz="800" baseline="30000" dirty="0"/>
              <a:t>th</a:t>
            </a:r>
            <a:r>
              <a:rPr lang="en-CA" sz="800" dirty="0"/>
              <a:t>, 2003</a:t>
            </a:r>
            <a:br>
              <a:rPr lang="en-CA" sz="800" dirty="0"/>
            </a:br>
            <a:r>
              <a:rPr lang="en-CA" sz="800" u="sng" dirty="0">
                <a:hlinkClick r:id="rId4"/>
              </a:rPr>
              <a:t>http://dilbert.com/strips/comic/2003-01-11/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108"/>
            <a:ext cx="9144000" cy="28437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7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28"/>
    </mc:Choice>
    <mc:Fallback>
      <p:transition spd="slow" advTm="21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Weaknesses of XP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620000" cy="1981200"/>
          </a:xfrm>
        </p:spPr>
        <p:txBody>
          <a:bodyPr>
            <a:normAutofit fontScale="25000" lnSpcReduction="20000"/>
          </a:bodyPr>
          <a:lstStyle/>
          <a:p>
            <a:r>
              <a:rPr lang="en-CA" sz="9600" dirty="0" smtClean="0"/>
              <a:t>Eliminates </a:t>
            </a:r>
            <a:r>
              <a:rPr lang="en-CA" sz="9600" dirty="0"/>
              <a:t>Big Design Up Front</a:t>
            </a:r>
            <a:endParaRPr lang="en-US" sz="9600" dirty="0"/>
          </a:p>
          <a:p>
            <a:r>
              <a:rPr lang="en-CA" sz="9600" dirty="0" smtClean="0"/>
              <a:t>Good </a:t>
            </a:r>
            <a:r>
              <a:rPr lang="en-CA" sz="9600" dirty="0"/>
              <a:t>design can pay for itself</a:t>
            </a:r>
            <a:endParaRPr lang="en-US" sz="9600" dirty="0"/>
          </a:p>
          <a:p>
            <a:r>
              <a:rPr lang="en-CA" sz="9600" dirty="0" smtClean="0"/>
              <a:t>Requires </a:t>
            </a:r>
            <a:r>
              <a:rPr lang="en-CA" sz="9600" dirty="0"/>
              <a:t>a lot of overhead</a:t>
            </a:r>
            <a:endParaRPr lang="en-US" sz="9600" dirty="0"/>
          </a:p>
          <a:p>
            <a:r>
              <a:rPr lang="en-CA" sz="9600" dirty="0" smtClean="0"/>
              <a:t>Order </a:t>
            </a:r>
            <a:r>
              <a:rPr lang="en-CA" sz="9600" dirty="0"/>
              <a:t>of importance is subjective and can still be addressed by up-front design</a:t>
            </a:r>
            <a:endParaRPr lang="en-US" sz="9600" dirty="0"/>
          </a:p>
          <a:p>
            <a:r>
              <a:rPr lang="en-CA" sz="9600" dirty="0" smtClean="0"/>
              <a:t>Emphasizes </a:t>
            </a:r>
            <a:r>
              <a:rPr lang="en-CA" sz="9600" dirty="0"/>
              <a:t>teamwork, communication, and prioritizing, but this is done to address the burden of “dynamic” environments</a:t>
            </a:r>
            <a:endParaRPr lang="en-US" sz="9600" dirty="0"/>
          </a:p>
          <a:p>
            <a:r>
              <a:rPr lang="en-CA" sz="9600" dirty="0" smtClean="0"/>
              <a:t>Each </a:t>
            </a:r>
            <a:r>
              <a:rPr lang="en-CA" sz="9600" dirty="0"/>
              <a:t>rule of XP works only when supported by another rule</a:t>
            </a:r>
            <a:endParaRPr lang="en-US" sz="96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4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73"/>
    </mc:Choice>
    <mc:Fallback>
      <p:transition spd="slow" advTm="3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/>
              <a:t>Eliminates </a:t>
            </a:r>
            <a:r>
              <a:rPr lang="en-CA" sz="4000" dirty="0"/>
              <a:t>Big Design Up Front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505200" y="4995446"/>
            <a:ext cx="211455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800" i="1" dirty="0"/>
              <a:t>Dilbert</a:t>
            </a:r>
            <a:r>
              <a:rPr lang="en-CA" sz="800" dirty="0"/>
              <a:t> by Scott Adams :: March 21</a:t>
            </a:r>
            <a:r>
              <a:rPr lang="en-CA" sz="800" baseline="30000" dirty="0"/>
              <a:t>st</a:t>
            </a:r>
            <a:r>
              <a:rPr lang="en-CA" sz="800" dirty="0"/>
              <a:t>, 2003</a:t>
            </a:r>
            <a:endParaRPr lang="en-US" sz="800" dirty="0"/>
          </a:p>
          <a:p>
            <a:r>
              <a:rPr lang="en-CA" sz="800" u="sng" dirty="0">
                <a:hlinkClick r:id="rId4"/>
              </a:rPr>
              <a:t>http://dilbert.com/strips/comic/2003-03-21/</a:t>
            </a:r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108"/>
            <a:ext cx="9144000" cy="28437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3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62"/>
    </mc:Choice>
    <mc:Fallback>
      <p:transition spd="slow" advTm="2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/>
              <a:t>Good design can pay for itself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5757446"/>
            <a:ext cx="28194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800" dirty="0"/>
              <a:t>Functionality versus time pseudo-graph by Martin Fowler</a:t>
            </a:r>
            <a:endParaRPr lang="en-US" sz="800" dirty="0"/>
          </a:p>
          <a:p>
            <a:r>
              <a:rPr lang="en-CA" sz="800" u="sng" dirty="0">
                <a:hlinkClick r:id="rId4"/>
              </a:rPr>
              <a:t>http://martinfowler.com/bliki/DesignStaminaHypothesis.html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199"/>
            <a:ext cx="7048343" cy="37522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3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71"/>
    </mc:Choice>
    <mc:Fallback>
      <p:transition spd="slow" advTm="2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49</TotalTime>
  <Words>304</Words>
  <Application>Microsoft Office PowerPoint</Application>
  <PresentationFormat>On-screen Show (4:3)</PresentationFormat>
  <Paragraphs>53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Solstice</vt:lpstr>
      <vt:lpstr>The Strengths and Weaknesses of Extreme Programming</vt:lpstr>
      <vt:lpstr>Strengths of XP</vt:lpstr>
      <vt:lpstr>Eliminates Big Design Up Front</vt:lpstr>
      <vt:lpstr>Codes most important features first</vt:lpstr>
      <vt:lpstr>Responsive to change</vt:lpstr>
      <vt:lpstr>Pair Programming: Creativity and focus</vt:lpstr>
      <vt:lpstr>Weaknesses of XP</vt:lpstr>
      <vt:lpstr>Eliminates Big Design Up Front</vt:lpstr>
      <vt:lpstr>Good design can pay for itself</vt:lpstr>
      <vt:lpstr>Requires a lot of overhead</vt:lpstr>
      <vt:lpstr>Order of importance is subjective and can still be addressed by up-front design</vt:lpstr>
      <vt:lpstr>Emphasizes teamwork, communication, and prioritizing, but this is done to address the burden of “dynamic” environments</vt:lpstr>
      <vt:lpstr>Each rule of XP works only when supported by another rule</vt:lpstr>
      <vt:lpstr>Where to Go from Here</vt:lpstr>
    </vt:vector>
  </TitlesOfParts>
  <Company>NSCC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III. Strengths and Weaknesses of Extreme Programming</dc:title>
  <dc:creator>%username%</dc:creator>
  <cp:lastModifiedBy>%username%</cp:lastModifiedBy>
  <cp:revision>8</cp:revision>
  <dcterms:created xsi:type="dcterms:W3CDTF">2012-04-17T15:44:32Z</dcterms:created>
  <dcterms:modified xsi:type="dcterms:W3CDTF">2012-04-17T20:15:10Z</dcterms:modified>
</cp:coreProperties>
</file>