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71" r:id="rId18"/>
    <p:sldId id="272" r:id="rId19"/>
    <p:sldId id="273" r:id="rId20"/>
    <p:sldId id="275" r:id="rId21"/>
    <p:sldId id="277" r:id="rId22"/>
    <p:sldId id="276" r:id="rId23"/>
    <p:sldId id="278" r:id="rId24"/>
    <p:sldId id="280" r:id="rId25"/>
    <p:sldId id="279" r:id="rId26"/>
    <p:sldId id="274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1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4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0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3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9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3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A175-6946-4C0C-AE89-798862E04A7A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FAAC-A61E-4769-A166-5BBD31711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3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rum.teamxbox.com/showthread.php?t=16136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nikonsmallworld.com/detail/year/2008/7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ranchisedelectronics.com/product_info.php?cPath=123&amp;products_id=3532&amp;osCsid=19e6d2510d1337b0eff9c776294022b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hardforum.com/showthread.php?t=147780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hardforum.com/showthread.php?t=107977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n.wikipedia.org/wiki/File:LED_TV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bestbuy.ca/en-CA/category/led-tvs/28397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File:Sony_oled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Plasma-lamp_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://en.wikipedia.org/wiki/File:Viewsonic-crt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103inchPlasma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en.wikipedia.org/wiki/File:LG_L194WT-SF_LCD_monitor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instructables.com/id/A-very-Simple-LCD-Backlight-Fix/?ALLSTEP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plasmadisplaycoalition.org/performance/motio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220-electronics.com/plasma/sony50multisystemplasma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cdnpapermoney.com/images/Journey/2004_100f.gi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blog.travelpod.com/travel-blog-entries/dbrainard/china06/1151056980/tpod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screenmath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hyperlink" Target="http://en.wikipedia.org/wiki/File:Screen_burn_screen_off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Plasma_burnin_at_DFW_airport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en.wikipedia.org/wiki/File:Emerson-McDonalds_CNN_Burn-In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uidebookgallery.org/screenshots/win2000pr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Crookes-maltese-tube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en.wikipedia.org/wiki/File:Goodbye_album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File:Crt1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File:Plastic_bottle_at_14000_feet,_9000_feet_and_1000_feet,_sealed_at_14000_feet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he-pa-in-connection.blogspot.com/2011/01/just-when-you-though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File:Vector_Video_Standards2.s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rffs.com/games/ff6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e-shirt.com/team-lift-I249403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FFFFFF"/>
            </a:gs>
            <a:gs pos="0">
              <a:schemeClr val="tx2">
                <a:lumMod val="50000"/>
              </a:schemeClr>
            </a:gs>
            <a:gs pos="62000">
              <a:schemeClr val="bg1"/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Choosing a Display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brief </a:t>
            </a:r>
            <a:r>
              <a:rPr lang="en-US" dirty="0"/>
              <a:t>t</a:t>
            </a:r>
            <a:r>
              <a:rPr lang="en-US" dirty="0" smtClean="0"/>
              <a:t>alk by William Matheson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0000"/>
              </a:schemeClr>
            </a:gs>
            <a:gs pos="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CRTs: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Expensive</a:t>
            </a:r>
            <a:endParaRPr lang="en-US" dirty="0"/>
          </a:p>
        </p:txBody>
      </p:sp>
      <p:pic>
        <p:nvPicPr>
          <p:cNvPr id="9218" name="Picture 2" descr="E:\NSCC\COMM1100\report\x15840XB800-f_wStand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3586163" cy="39728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1341" y="5562600"/>
            <a:ext cx="4701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Sony KV-40XBR800:</a:t>
            </a:r>
            <a:br>
              <a:rPr lang="en-US" sz="2400" dirty="0" smtClean="0"/>
            </a:br>
            <a:r>
              <a:rPr lang="en-US" sz="2400" dirty="0" smtClean="0"/>
              <a:t>40 inches, 304 pounds, 2</a:t>
            </a:r>
            <a:r>
              <a:rPr lang="en-US" sz="2400" dirty="0" smtClean="0">
                <a:latin typeface="CordiaUPC" pitchFamily="34" charset="-34"/>
                <a:cs typeface="CordiaUPC" pitchFamily="34" charset="-34"/>
              </a:rPr>
              <a:t>,</a:t>
            </a:r>
            <a:r>
              <a:rPr lang="en-US" sz="2400" dirty="0" smtClean="0"/>
              <a:t>999 dollars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10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6000">
              <a:schemeClr val="bg1"/>
            </a:gs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LCD: Liquid Crystal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light modulating properties of </a:t>
            </a:r>
            <a:r>
              <a:rPr lang="en-US" b="1" dirty="0" smtClean="0"/>
              <a:t>liquid crystals</a:t>
            </a:r>
            <a:r>
              <a:rPr lang="en-US" dirty="0" smtClean="0"/>
              <a:t> </a:t>
            </a:r>
            <a:r>
              <a:rPr lang="en-US" sz="2000" i="1" dirty="0" smtClean="0"/>
              <a:t>(being of a state of matter between conventional liquid and solid crystal)</a:t>
            </a:r>
          </a:p>
          <a:p>
            <a:endParaRPr lang="en-US" sz="2000" i="1" dirty="0"/>
          </a:p>
          <a:p>
            <a:endParaRPr lang="en-US" sz="2000" i="1" dirty="0"/>
          </a:p>
        </p:txBody>
      </p:sp>
      <p:pic>
        <p:nvPicPr>
          <p:cNvPr id="10243" name="Picture 3" descr="E:\NSCC\COMM1100\report\11489_1_Lavrentovi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6000">
              <a:schemeClr val="bg1"/>
            </a:gs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LCDs: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Compact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Cheap</a:t>
            </a:r>
            <a:endParaRPr lang="en-US" dirty="0"/>
          </a:p>
        </p:txBody>
      </p:sp>
      <p:pic>
        <p:nvPicPr>
          <p:cNvPr id="11266" name="Picture 2" descr="E:\NSCC\COMM1100\report\dell lc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18006"/>
            <a:ext cx="4038600" cy="43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6000">
              <a:schemeClr val="bg1"/>
            </a:gs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LCDs: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operate well at one (native) resolution</a:t>
            </a:r>
            <a:endParaRPr lang="en-US" dirty="0"/>
          </a:p>
        </p:txBody>
      </p:sp>
      <p:pic>
        <p:nvPicPr>
          <p:cNvPr id="12290" name="Picture 2" descr="E:\NSCC\COMM1100\report\5ocp3d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61022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6000">
              <a:schemeClr val="bg1"/>
            </a:gs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LCDs: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backlighting</a:t>
            </a:r>
            <a:endParaRPr lang="en-US" dirty="0"/>
          </a:p>
        </p:txBody>
      </p:sp>
      <p:pic>
        <p:nvPicPr>
          <p:cNvPr id="13314" name="Picture 2" descr="E:\NSCC\COMM1100\report\g520p_2001f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2498725"/>
            <a:ext cx="520223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6000">
              <a:schemeClr val="bg1"/>
            </a:gs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LED-</a:t>
            </a:r>
            <a:r>
              <a:rPr lang="en-US" i="1" dirty="0" smtClean="0"/>
              <a:t>backlit</a:t>
            </a:r>
            <a:r>
              <a:rPr lang="en-US" dirty="0" smtClean="0"/>
              <a:t> LCDs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LCDs are often backlit by LEDs*, allowing for finer control of backlighting: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4339" name="Picture 3" descr="E:\NSCC\COMM1100\report\contrast_com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53" y="2743200"/>
            <a:ext cx="6224547" cy="29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859" y="6083429"/>
            <a:ext cx="7684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- </a:t>
            </a:r>
            <a:r>
              <a:rPr lang="en-US" sz="1200" b="1" dirty="0" smtClean="0"/>
              <a:t>L</a:t>
            </a:r>
            <a:r>
              <a:rPr lang="en-US" sz="1200" dirty="0" smtClean="0"/>
              <a:t>ight </a:t>
            </a:r>
            <a:r>
              <a:rPr lang="en-US" sz="1200" b="1" dirty="0" smtClean="0"/>
              <a:t>E</a:t>
            </a:r>
            <a:r>
              <a:rPr lang="en-US" sz="1200" dirty="0" smtClean="0"/>
              <a:t>mitting </a:t>
            </a:r>
            <a:r>
              <a:rPr lang="en-US" sz="1200" b="1" dirty="0" smtClean="0"/>
              <a:t>D</a:t>
            </a:r>
            <a:r>
              <a:rPr lang="en-US" sz="1200" dirty="0" smtClean="0"/>
              <a:t>iode. Seen increasingly in things like bus destination signs (the individual LEDs make up a dot matrix)</a:t>
            </a:r>
          </a:p>
          <a:p>
            <a:r>
              <a:rPr lang="en-US" sz="1200" dirty="0" smtClean="0"/>
              <a:t>and automotive headlamps (the LEDs replace conventional light bulbs).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749456"/>
            <a:ext cx="1338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Single rear backlight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727762" y="5749456"/>
            <a:ext cx="1712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Edge-positioned backlights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749456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Array of LED backlights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891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9000">
              <a:schemeClr val="bg1"/>
            </a:gs>
            <a:gs pos="5200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Difference between brightest and darkest light level the display can show at once (</a:t>
            </a:r>
            <a:r>
              <a:rPr lang="en-US" sz="2800" i="1" dirty="0"/>
              <a:t>static</a:t>
            </a:r>
            <a:r>
              <a:rPr lang="en-US" sz="2800" dirty="0"/>
              <a:t>) or ever (</a:t>
            </a:r>
            <a:r>
              <a:rPr lang="en-US" sz="2800" i="1" dirty="0"/>
              <a:t>dynamic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The bigger the </a:t>
            </a:r>
            <a:r>
              <a:rPr lang="en-US" sz="2800" dirty="0" smtClean="0"/>
              <a:t>better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Static is </a:t>
            </a:r>
            <a:r>
              <a:rPr lang="en-US" sz="2800" dirty="0" smtClean="0">
                <a:solidFill>
                  <a:schemeClr val="bg1"/>
                </a:solidFill>
              </a:rPr>
              <a:t>harder to achieve </a:t>
            </a:r>
            <a:r>
              <a:rPr lang="en-US" sz="2800" dirty="0">
                <a:solidFill>
                  <a:schemeClr val="bg1"/>
                </a:solidFill>
              </a:rPr>
              <a:t>than </a:t>
            </a:r>
            <a:r>
              <a:rPr lang="en-US" sz="2800" dirty="0" smtClean="0">
                <a:solidFill>
                  <a:schemeClr val="bg1"/>
                </a:solidFill>
              </a:rPr>
              <a:t>dynamic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Measurement differs among manufacturers, so only use it to compare among a single model line</a:t>
            </a:r>
          </a:p>
        </p:txBody>
      </p:sp>
    </p:spTree>
    <p:extLst>
      <p:ext uri="{BB962C8B-B14F-4D97-AF65-F5344CB8AC3E}">
        <p14:creationId xmlns:p14="http://schemas.microsoft.com/office/powerpoint/2010/main" val="82171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6000">
              <a:schemeClr val="bg1"/>
            </a:gs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LED-</a:t>
            </a:r>
            <a:r>
              <a:rPr lang="en-US" i="1" dirty="0" smtClean="0"/>
              <a:t>backlit</a:t>
            </a:r>
            <a:r>
              <a:rPr lang="en-US" dirty="0" smtClean="0"/>
              <a:t> LCDs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Beware</a:t>
            </a:r>
            <a:r>
              <a:rPr lang="en-US" dirty="0" smtClean="0"/>
              <a:t>: LED-backlit LCDs are often marketed as “LED TVs”:</a:t>
            </a:r>
          </a:p>
          <a:p>
            <a:endParaRPr lang="en-US" dirty="0"/>
          </a:p>
        </p:txBody>
      </p:sp>
      <p:pic>
        <p:nvPicPr>
          <p:cNvPr id="15362" name="Picture 2" descr="E:\NSCC\COMM1100\report\led_cro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4008438" cy="39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6000">
              <a:schemeClr val="bg1"/>
            </a:gs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actual</a:t>
            </a:r>
            <a:r>
              <a:rPr lang="en-US" dirty="0" smtClean="0"/>
              <a:t> LED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E:\NSCC\COMM1100\report\Sony_ol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91" y="152400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481" y="5410200"/>
            <a:ext cx="702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Sony XEL-1: 11 inch diagonal, 3 millimeter thickness, 2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,</a:t>
            </a:r>
            <a:r>
              <a:rPr lang="en-US" dirty="0" smtClean="0"/>
              <a:t>499 dollar expense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0000">
              <a:schemeClr val="tx1"/>
            </a:gs>
            <a:gs pos="10000">
              <a:schemeClr val="tx1"/>
            </a:gs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30" y="1475183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Uses cells containing electrically charged ionized gases</a:t>
            </a:r>
            <a:endParaRPr lang="en-US" dirty="0"/>
          </a:p>
        </p:txBody>
      </p:sp>
      <p:pic>
        <p:nvPicPr>
          <p:cNvPr id="1026" name="Picture 2" descr="E:\NSCC\COMM1100\report\Plasma-lamp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518460" cy="35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FFFF"/>
            </a:gs>
            <a:gs pos="0">
              <a:schemeClr val="tx2">
                <a:lumMod val="50000"/>
              </a:schemeClr>
            </a:gs>
            <a:gs pos="79000">
              <a:schemeClr val="bg1"/>
            </a:gs>
            <a:gs pos="100000">
              <a:schemeClr val="tx2">
                <a:lumMod val="5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Common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NSCC\COMM1100\report\Viewsonic-cr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9999"/>
            <a:ext cx="2317900" cy="2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NSCC\COMM1100\report\LG_L194WT-SF_LCD_monit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734" y="2451664"/>
            <a:ext cx="2334666" cy="20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NSCC\COMM1100\report\103inchPlasm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0965" y="4976374"/>
            <a:ext cx="982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6335" y="4976374"/>
            <a:ext cx="985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LCD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7178" y="4976374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Plasma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6216134"/>
            <a:ext cx="318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(click on images to visit sources)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181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0000">
              <a:schemeClr val="tx1"/>
            </a:gs>
            <a:gs pos="10000">
              <a:schemeClr val="tx1"/>
            </a:gs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Plasma: Advantages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Obviates backlighting</a:t>
            </a:r>
            <a:endParaRPr lang="en-US" dirty="0"/>
          </a:p>
        </p:txBody>
      </p:sp>
      <p:pic>
        <p:nvPicPr>
          <p:cNvPr id="8195" name="Picture 3" descr="E:\NSCC\COMM1100\report\Mounting-the-LC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572000" cy="3429000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1683" y="5911273"/>
            <a:ext cx="5062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This industrious user is working around a broken LCD backlight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by mounting the liquid crystal panel onto the case of a disused CRT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monitor and installing a fluorescent </a:t>
            </a:r>
            <a:r>
              <a:rPr lang="en-US" sz="1400" dirty="0" err="1" smtClean="0">
                <a:solidFill>
                  <a:schemeClr val="bg1"/>
                </a:solidFill>
              </a:rPr>
              <a:t>lightbulb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0000">
              <a:schemeClr val="tx1"/>
            </a:gs>
            <a:gs pos="10000">
              <a:schemeClr val="tx1"/>
            </a:gs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Plasma: Advantages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Fast response time, less motion blur</a:t>
            </a:r>
            <a:endParaRPr lang="en-US" dirty="0"/>
          </a:p>
        </p:txBody>
      </p:sp>
      <p:pic>
        <p:nvPicPr>
          <p:cNvPr id="9219" name="Picture 3" descr="E:\NSCC\COMM1100\report\blu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96" y="2743200"/>
            <a:ext cx="311020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NSCC\COMM1100\report\sharp.pn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23" y="2743201"/>
            <a:ext cx="311020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8001" y="480060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Sharper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0052" y="4800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Blurrier-</a:t>
            </a:r>
            <a:r>
              <a:rPr lang="en-US" dirty="0" err="1" smtClean="0">
                <a:solidFill>
                  <a:schemeClr val="bg1"/>
                </a:solidFill>
              </a:rPr>
              <a:t>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0000">
              <a:schemeClr val="tx1"/>
            </a:gs>
            <a:gs pos="10000">
              <a:schemeClr val="tx1"/>
            </a:gs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Plasma: Advantages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Wide viewing angle:</a:t>
            </a:r>
            <a:endParaRPr lang="en-US" dirty="0"/>
          </a:p>
        </p:txBody>
      </p:sp>
      <p:pic>
        <p:nvPicPr>
          <p:cNvPr id="10243" name="Picture 3" descr="E:\NSCC\COMM1100\report\viewingang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3733800" cy="339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0000">
              <a:schemeClr val="tx1"/>
            </a:gs>
            <a:gs pos="10000">
              <a:schemeClr val="tx1"/>
            </a:gs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Plasma: Disadvantages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Expensive; seldom offered in sizes smaller than 37 inches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… but the initial outlay for the technology scales well: At very large sizes, plasmas are cheaper than </a:t>
            </a:r>
            <a:r>
              <a:rPr lang="en-US" smtClean="0">
                <a:solidFill>
                  <a:schemeClr val="bg1"/>
                </a:solidFill>
              </a:rPr>
              <a:t>comparatively sized </a:t>
            </a:r>
            <a:r>
              <a:rPr lang="en-US" dirty="0" smtClean="0">
                <a:solidFill>
                  <a:schemeClr val="bg1"/>
                </a:solidFill>
              </a:rPr>
              <a:t>LED-backlit LCDs (but still more expensive than conventional LCDs).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E:\NSCC\COMM1100\report\2004_100f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95236"/>
            <a:ext cx="1371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NSCC\COMM1100\report\2004_100f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16002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NSCC\COMM1100\report\2004_100f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20" y="22860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NSCC\COMM1100\report\2004_100f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20574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NSCC\COMM1100\report\2004_100f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94658"/>
            <a:ext cx="2286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0000">
              <a:schemeClr val="tx1"/>
            </a:gs>
            <a:gs pos="10000">
              <a:schemeClr val="tx1"/>
            </a:gs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Plasma: Disadvantages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Doesn’t work well at high altitudes because of the pressure differential</a:t>
            </a:r>
          </a:p>
        </p:txBody>
      </p:sp>
      <p:pic>
        <p:nvPicPr>
          <p:cNvPr id="7170" name="Picture 2" descr="E:\NSCC\COMM1100\report\china06.1151056980.dsc0208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29405"/>
            <a:ext cx="4724400" cy="354759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are typically sold by their diagonal</a:t>
            </a:r>
          </a:p>
          <a:p>
            <a:r>
              <a:rPr lang="en-US" dirty="0" smtClean="0"/>
              <a:t>When changing the ratio of the display, the relative length of the diagonal also changes:</a:t>
            </a:r>
            <a:endParaRPr lang="en-US" dirty="0"/>
          </a:p>
        </p:txBody>
      </p:sp>
      <p:pic>
        <p:nvPicPr>
          <p:cNvPr id="3074" name="Picture 2" descr="E:\NSCC\COMM1100\report\compare0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6572251" cy="2819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99772"/>
              </p:ext>
            </p:extLst>
          </p:nvPr>
        </p:nvGraphicFramePr>
        <p:xfrm>
          <a:off x="838200" y="1801812"/>
          <a:ext cx="7645010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Visio" r:id="rId3" imgW="11194792" imgH="5506866" progId="Visio.Drawing.11">
                  <p:embed/>
                </p:oleObj>
              </mc:Choice>
              <mc:Fallback>
                <p:oleObj name="Visio" r:id="rId3" imgW="11194792" imgH="550686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801812"/>
                        <a:ext cx="7645010" cy="376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0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400050" lvl="1" indent="0">
                  <a:buNone/>
                </a:pPr>
                <a:r>
                  <a:rPr lang="en-US" dirty="0" smtClean="0"/>
                  <a:t>9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+ 12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h</a:t>
                </a:r>
                <a:r>
                  <a:rPr lang="en-US" baseline="-25000" dirty="0" smtClean="0"/>
                  <a:t>12:9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225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h</a:t>
                </a:r>
                <a:r>
                  <a:rPr lang="en-US" baseline="-25000" dirty="0" smtClean="0"/>
                  <a:t>12:9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225</m:t>
                        </m:r>
                      </m:e>
                    </m:rad>
                  </m:oMath>
                </a14:m>
                <a:r>
                  <a:rPr lang="en-US" dirty="0" smtClean="0"/>
                  <a:t> = 15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9</a:t>
                </a:r>
                <a:r>
                  <a:rPr lang="en-US" baseline="30000" dirty="0"/>
                  <a:t>2</a:t>
                </a:r>
                <a:r>
                  <a:rPr lang="en-US" dirty="0"/>
                  <a:t> + </a:t>
                </a:r>
                <a:r>
                  <a:rPr lang="en-US" dirty="0" smtClean="0"/>
                  <a:t>16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16:9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337</a:t>
                </a: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 smtClean="0"/>
                  <a:t>h</a:t>
                </a:r>
                <a:r>
                  <a:rPr lang="en-US" baseline="-25000" dirty="0" smtClean="0"/>
                  <a:t>16:9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337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16:9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12:9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337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 smtClean="0"/>
                  <a:t> ≈ 1.2238…</a:t>
                </a:r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dirty="0" smtClean="0"/>
                  <a:t>To find </a:t>
                </a:r>
                <a:r>
                  <a:rPr lang="en-US" smtClean="0"/>
                  <a:t>the diagonal </a:t>
                </a:r>
                <a:r>
                  <a:rPr lang="en-US" dirty="0" smtClean="0"/>
                  <a:t>of the appropriate 16:9 replacement for a 4:3 display, multiply the diagonal of the 4:3 display by </a:t>
                </a:r>
                <a:r>
                  <a:rPr lang="en-US" b="1" dirty="0" smtClean="0"/>
                  <a:t>1.22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0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Burn-in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the mechanics differ among them, this anomaly affects all display types:</a:t>
            </a:r>
            <a:endParaRPr lang="en-US" dirty="0"/>
          </a:p>
        </p:txBody>
      </p:sp>
      <p:pic>
        <p:nvPicPr>
          <p:cNvPr id="4098" name="Picture 2" descr="E:\NSCC\COMM1100\report\Screen_burn_screen_of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0" y="3257550"/>
            <a:ext cx="2138650" cy="17716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NSCC\COMM1100\report\Emerson-McDonalds_CNN_Burn-In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9" t="43699" r="18176" b="18176"/>
          <a:stretch/>
        </p:blipFill>
        <p:spPr bwMode="auto">
          <a:xfrm>
            <a:off x="3248891" y="3257550"/>
            <a:ext cx="2362198" cy="17716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NSCC\COMM1100\report\Plasma_burnin_at_DFW_airpor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549"/>
            <a:ext cx="2362200" cy="17716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0946" y="5269468"/>
            <a:ext cx="54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6966" y="5269468"/>
            <a:ext cx="5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1342" y="52694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Burn-in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burn-in, avoid long-persisting pixels (prompts, sign-in screens, watermarks, channel indicators, etc..)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E:\NSCC\COMM1100\report\win2000pro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4054" r="18652" b="32915"/>
          <a:stretch/>
        </p:blipFill>
        <p:spPr bwMode="auto">
          <a:xfrm>
            <a:off x="2590800" y="3276600"/>
            <a:ext cx="3785725" cy="23622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791199"/>
            <a:ext cx="8414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 Saint Mary’s in the middle of the last decade, this login screen was persistent enough</a:t>
            </a:r>
          </a:p>
          <a:p>
            <a:pPr algn="ctr"/>
            <a:r>
              <a:rPr lang="en-US" dirty="0" smtClean="0"/>
              <a:t>that it burned itself into many of the workstation LCDs.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0000"/>
              </a:schemeClr>
            </a:gs>
            <a:gs pos="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CRT: Cathode Ray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Cathode rays are streams of electrons observed in vacuum tubes:</a:t>
            </a:r>
          </a:p>
          <a:p>
            <a:endParaRPr lang="en-US" dirty="0"/>
          </a:p>
        </p:txBody>
      </p:sp>
      <p:pic>
        <p:nvPicPr>
          <p:cNvPr id="4098" name="Picture 2" descr="E:\NSCC\COMM1100\report\Crookes-maltese-tub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31242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6727" y="6019800"/>
            <a:ext cx="5206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Cathode rays casting a shadow on the wall of a Crookes tube</a:t>
            </a:r>
          </a:p>
        </p:txBody>
      </p:sp>
    </p:spTree>
    <p:extLst>
      <p:ext uri="{BB962C8B-B14F-4D97-AF65-F5344CB8AC3E}">
        <p14:creationId xmlns:p14="http://schemas.microsoft.com/office/powerpoint/2010/main" val="4172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2">
                <a:lumMod val="75000"/>
              </a:schemeClr>
            </a:gs>
            <a:gs pos="30000">
              <a:schemeClr val="bg2">
                <a:lumMod val="10000"/>
              </a:schemeClr>
            </a:gs>
            <a:gs pos="0">
              <a:schemeClr val="tx1"/>
            </a:gs>
            <a:gs pos="96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Thank You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E:\NSCC\COMM1100\report\Goodbye_albu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848100" cy="38481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0000"/>
              </a:schemeClr>
            </a:gs>
            <a:gs pos="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CRT: Cathode Ray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a display, we need an electron gun and an evacuated picture tube:</a:t>
            </a:r>
            <a:endParaRPr lang="en-US" dirty="0"/>
          </a:p>
        </p:txBody>
      </p:sp>
      <p:pic>
        <p:nvPicPr>
          <p:cNvPr id="3074" name="Picture 2" descr="E:\NSCC\COMM1100\report\Crt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3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0000"/>
              </a:schemeClr>
            </a:gs>
            <a:gs pos="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CRT: Cathode Ray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a strong material to hold a vacuum against our atmosphere!</a:t>
            </a:r>
            <a:endParaRPr lang="en-US" dirty="0"/>
          </a:p>
        </p:txBody>
      </p:sp>
      <p:pic>
        <p:nvPicPr>
          <p:cNvPr id="2050" name="Picture 2" descr="E:\NSCC\COMM1100\report\800px-Plastic_bottle_at_14000_feet,_9000_feet_and_1000_feet,_sealed_at_14000_fee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99" y="2774586"/>
            <a:ext cx="5181600" cy="26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576" y="5606534"/>
            <a:ext cx="7947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Mauna Kea, Hawaii: Plastic bottle sealed at 14,000 feet (left) taken down to 1,000 feet (right).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27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0000"/>
              </a:schemeClr>
            </a:gs>
            <a:gs pos="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CRTs: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wide viewing angle (close to 180°):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E:\NSCC\COMM1100\report\watching_t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2819400"/>
            <a:ext cx="4429125" cy="293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0000"/>
              </a:schemeClr>
            </a:gs>
            <a:gs pos="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CRTs: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resolution is optimally displayed.</a:t>
            </a:r>
            <a:endParaRPr lang="en-US" dirty="0"/>
          </a:p>
        </p:txBody>
      </p:sp>
      <p:pic>
        <p:nvPicPr>
          <p:cNvPr id="6146" name="Picture 2" descr="E:\NSCC\COMM1100\report\2000px-Vector_Video_Standards2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87680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0000"/>
              </a:schemeClr>
            </a:gs>
            <a:gs pos="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CRTs: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for displaying low-resolution content.</a:t>
            </a:r>
          </a:p>
          <a:p>
            <a:r>
              <a:rPr lang="en-US" dirty="0" smtClean="0"/>
              <a:t>Lowest-possible </a:t>
            </a:r>
            <a:r>
              <a:rPr lang="en-US" dirty="0"/>
              <a:t>input lag, fast response </a:t>
            </a:r>
            <a:r>
              <a:rPr lang="en-US" dirty="0" smtClean="0"/>
              <a:t>time.</a:t>
            </a:r>
            <a:endParaRPr lang="en-US" dirty="0"/>
          </a:p>
        </p:txBody>
      </p:sp>
      <p:pic>
        <p:nvPicPr>
          <p:cNvPr id="7170" name="Picture 2" descr="E:\NSCC\COMM1100\report\ff6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610" y="3079750"/>
            <a:ext cx="309459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0000"/>
              </a:schemeClr>
            </a:gs>
            <a:gs pos="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CRTs: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</a:t>
            </a:r>
            <a:endParaRPr lang="en-US" dirty="0"/>
          </a:p>
        </p:txBody>
      </p:sp>
      <p:pic>
        <p:nvPicPr>
          <p:cNvPr id="8194" name="Picture 2" descr="E:\NSCC\COMM1100\report\2494032,height=1000,width=1000,team-lif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421188" cy="44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620</Words>
  <Application>Microsoft Office PowerPoint</Application>
  <PresentationFormat>On-screen Show (4:3)</PresentationFormat>
  <Paragraphs>96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Visio</vt:lpstr>
      <vt:lpstr>Choosing a Display</vt:lpstr>
      <vt:lpstr>Three Common Technologies</vt:lpstr>
      <vt:lpstr>CRT: Cathode Ray Tube</vt:lpstr>
      <vt:lpstr>CRT: Cathode Ray Tube</vt:lpstr>
      <vt:lpstr>CRT: Cathode Ray Tube</vt:lpstr>
      <vt:lpstr>CRTs: Advantages</vt:lpstr>
      <vt:lpstr>CRTs: Advantages</vt:lpstr>
      <vt:lpstr>CRTs: Advantages</vt:lpstr>
      <vt:lpstr>CRTs: Disadvantages</vt:lpstr>
      <vt:lpstr>CRTs: Disadvantages</vt:lpstr>
      <vt:lpstr>LCD: Liquid Crystal Display</vt:lpstr>
      <vt:lpstr>LCDs: Advantages</vt:lpstr>
      <vt:lpstr>LCDs: Disadvantages</vt:lpstr>
      <vt:lpstr>LCDs: Disadvantages</vt:lpstr>
      <vt:lpstr>LED-backlit LCDs</vt:lpstr>
      <vt:lpstr>Contrast Ratio</vt:lpstr>
      <vt:lpstr>LED-backlit LCDs</vt:lpstr>
      <vt:lpstr>An actual LED TV</vt:lpstr>
      <vt:lpstr>Plasma</vt:lpstr>
      <vt:lpstr>Plasma: Advantages</vt:lpstr>
      <vt:lpstr>Plasma: Advantages</vt:lpstr>
      <vt:lpstr>Plasma: Advantages</vt:lpstr>
      <vt:lpstr>Plasma: Disadvantages</vt:lpstr>
      <vt:lpstr>Plasma: Disadvantages</vt:lpstr>
      <vt:lpstr>Screen Size</vt:lpstr>
      <vt:lpstr>Screen Size</vt:lpstr>
      <vt:lpstr>Screen Size</vt:lpstr>
      <vt:lpstr>Screen Burn-in</vt:lpstr>
      <vt:lpstr>Screen Burn-in</vt:lpstr>
      <vt:lpstr>Thank You</vt:lpstr>
    </vt:vector>
  </TitlesOfParts>
  <Company>NSCC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a Display</dc:title>
  <dc:creator>William Matheson</dc:creator>
  <cp:lastModifiedBy>%username%</cp:lastModifiedBy>
  <cp:revision>53</cp:revision>
  <dcterms:created xsi:type="dcterms:W3CDTF">2011-11-04T20:21:04Z</dcterms:created>
  <dcterms:modified xsi:type="dcterms:W3CDTF">2011-11-22T12:24:06Z</dcterms:modified>
</cp:coreProperties>
</file>