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80" r:id="rId13"/>
    <p:sldId id="267" r:id="rId14"/>
    <p:sldId id="268" r:id="rId15"/>
    <p:sldId id="269" r:id="rId16"/>
    <p:sldId id="270" r:id="rId17"/>
    <p:sldId id="282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F3E17-9856-4A13-A532-7342652F97D2}" type="datetimeFigureOut">
              <a:rPr lang="en-US" smtClean="0"/>
              <a:t>12/14/2012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203A-C1C2-4AAD-9C11-59A0B4ABA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15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F3E17-9856-4A13-A532-7342652F97D2}" type="datetimeFigureOut">
              <a:rPr lang="en-US" smtClean="0"/>
              <a:t>12/14/2012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203A-C1C2-4AAD-9C11-59A0B4ABA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7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F3E17-9856-4A13-A532-7342652F97D2}" type="datetimeFigureOut">
              <a:rPr lang="en-US" smtClean="0"/>
              <a:t>12/14/2012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203A-C1C2-4AAD-9C11-59A0B4ABA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73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F3E17-9856-4A13-A532-7342652F97D2}" type="datetimeFigureOut">
              <a:rPr lang="en-US" smtClean="0"/>
              <a:t>12/14/2012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203A-C1C2-4AAD-9C11-59A0B4ABA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71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F3E17-9856-4A13-A532-7342652F97D2}" type="datetimeFigureOut">
              <a:rPr lang="en-US" smtClean="0"/>
              <a:t>12/14/2012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203A-C1C2-4AAD-9C11-59A0B4ABA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01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F3E17-9856-4A13-A532-7342652F97D2}" type="datetimeFigureOut">
              <a:rPr lang="en-US" smtClean="0"/>
              <a:t>12/14/2012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203A-C1C2-4AAD-9C11-59A0B4ABA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57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F3E17-9856-4A13-A532-7342652F97D2}" type="datetimeFigureOut">
              <a:rPr lang="en-US" smtClean="0"/>
              <a:t>12/14/2012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203A-C1C2-4AAD-9C11-59A0B4ABA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40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F3E17-9856-4A13-A532-7342652F97D2}" type="datetimeFigureOut">
              <a:rPr lang="en-US" smtClean="0"/>
              <a:t>12/14/2012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203A-C1C2-4AAD-9C11-59A0B4ABA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77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F3E17-9856-4A13-A532-7342652F97D2}" type="datetimeFigureOut">
              <a:rPr lang="en-US" smtClean="0"/>
              <a:t>12/14/2012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203A-C1C2-4AAD-9C11-59A0B4ABA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5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F3E17-9856-4A13-A532-7342652F97D2}" type="datetimeFigureOut">
              <a:rPr lang="en-US" smtClean="0"/>
              <a:t>12/14/2012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203A-C1C2-4AAD-9C11-59A0B4ABA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80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F3E17-9856-4A13-A532-7342652F97D2}" type="datetimeFigureOut">
              <a:rPr lang="en-US" smtClean="0"/>
              <a:t>12/14/2012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203A-C1C2-4AAD-9C11-59A0B4ABA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43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F3E17-9856-4A13-A532-7342652F97D2}" type="datetimeFigureOut">
              <a:rPr lang="en-US" smtClean="0"/>
              <a:t>12/14/2012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8203A-C1C2-4AAD-9C11-59A0B4ABA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24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hyperlink" Target="http://www.randsinrepose.com/archives/2005/08/30/taking_time_to_think.html" TargetMode="Externa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4.wav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2" Type="http://schemas.microsoft.com/office/2007/relationships/media" Target="../media/media18.wav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2" Type="http://schemas.microsoft.com/office/2007/relationships/media" Target="../media/media19.wav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av"/><Relationship Id="rId2" Type="http://schemas.microsoft.com/office/2007/relationships/media" Target="../media/media20.wav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av"/><Relationship Id="rId2" Type="http://schemas.microsoft.com/office/2007/relationships/media" Target="../media/media21.wav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av"/><Relationship Id="rId2" Type="http://schemas.microsoft.com/office/2007/relationships/media" Target="../media/media22.wav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av"/><Relationship Id="rId2" Type="http://schemas.microsoft.com/office/2007/relationships/media" Target="../media/media23.wav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av"/><Relationship Id="rId2" Type="http://schemas.microsoft.com/office/2007/relationships/media" Target="../media/media24.wav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5.wav"/><Relationship Id="rId7" Type="http://schemas.openxmlformats.org/officeDocument/2006/relationships/hyperlink" Target="http://articles.businessinsider.com/2012-03-14/tech/31163139_1_google-engineer-google-project-larry-page" TargetMode="External"/><Relationship Id="rId2" Type="http://schemas.microsoft.com/office/2007/relationships/media" Target="../media/media25.wav"/><Relationship Id="rId1" Type="http://schemas.openxmlformats.org/officeDocument/2006/relationships/tags" Target="../tags/tag13.xml"/><Relationship Id="rId6" Type="http://schemas.openxmlformats.org/officeDocument/2006/relationships/hyperlink" Target="http://googlepress.blogspot.ca/2004/04/google-gets-message-launches-gmail.html" TargetMode="External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av"/><Relationship Id="rId7" Type="http://schemas.openxmlformats.org/officeDocument/2006/relationships/image" Target="../media/image2.png"/><Relationship Id="rId2" Type="http://schemas.microsoft.com/office/2007/relationships/media" Target="../media/media26.wav"/><Relationship Id="rId1" Type="http://schemas.openxmlformats.org/officeDocument/2006/relationships/tags" Target="../tags/tag14.xml"/><Relationship Id="rId6" Type="http://schemas.openxmlformats.org/officeDocument/2006/relationships/image" Target="../media/image19.gif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81000">
              <a:schemeClr val="accent1">
                <a:tint val="44500"/>
                <a:satMod val="16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00400"/>
            <a:ext cx="7772400" cy="1470025"/>
          </a:xfrm>
        </p:spPr>
        <p:txBody>
          <a:bodyPr/>
          <a:lstStyle/>
          <a:p>
            <a:r>
              <a:rPr lang="en-US" dirty="0" smtClean="0"/>
              <a:t>Taking Time To Think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2500" y="4419600"/>
            <a:ext cx="72390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Article Author: Michael </a:t>
            </a:r>
            <a:r>
              <a:rPr lang="en-US" dirty="0" err="1" smtClean="0"/>
              <a:t>Lopp</a:t>
            </a:r>
            <a:r>
              <a:rPr lang="en-US" dirty="0" smtClean="0"/>
              <a:t> (“</a:t>
            </a:r>
            <a:r>
              <a:rPr lang="en-US" dirty="0" err="1" smtClean="0"/>
              <a:t>Rands</a:t>
            </a:r>
            <a:r>
              <a:rPr lang="en-US" dirty="0" smtClean="0"/>
              <a:t>”)</a:t>
            </a:r>
          </a:p>
          <a:p>
            <a:r>
              <a:rPr lang="en-US" dirty="0" smtClean="0"/>
              <a:t>Summary presented by William Matheson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0" y="609600"/>
            <a:ext cx="3175000" cy="264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586740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http://www.randsinrepose.com/archives/2005/08/30/taking_time_to_think.html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33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42"/>
    </mc:Choice>
    <mc:Fallback>
      <p:transition spd="slow" advTm="9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81000">
              <a:schemeClr val="accent1">
                <a:tint val="44500"/>
                <a:satMod val="16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Conversation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196" y="1295400"/>
            <a:ext cx="5587608" cy="4525963"/>
          </a:xfrm>
        </p:spPr>
      </p:pic>
      <p:sp>
        <p:nvSpPr>
          <p:cNvPr id="5" name="TextBox 4"/>
          <p:cNvSpPr txBox="1"/>
          <p:nvPr/>
        </p:nvSpPr>
        <p:spPr>
          <a:xfrm>
            <a:off x="3200400" y="58674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“You’ve got no downtime.”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83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8"/>
    </mc:Choice>
    <mc:Fallback>
      <p:transition spd="slow" advTm="4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81000">
              <a:schemeClr val="accent1">
                <a:tint val="44500"/>
                <a:satMod val="16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Conversation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295400"/>
            <a:ext cx="6788944" cy="4525963"/>
          </a:xfrm>
        </p:spPr>
      </p:pic>
      <p:sp>
        <p:nvSpPr>
          <p:cNvPr id="5" name="TextBox 4"/>
          <p:cNvSpPr txBox="1"/>
          <p:nvPr/>
        </p:nvSpPr>
        <p:spPr>
          <a:xfrm>
            <a:off x="609600" y="5867400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“… everyone is going to be panicked about which train they’re supposed to be on.”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71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60"/>
    </mc:Choice>
    <mc:Fallback>
      <p:transition spd="slow" advTm="11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81000">
              <a:schemeClr val="accent1">
                <a:tint val="44500"/>
                <a:satMod val="16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React vs. Think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Why can’t you think when you’re busy?</a:t>
            </a:r>
          </a:p>
          <a:p>
            <a:pPr marL="857250" lvl="1" indent="-457200"/>
            <a:r>
              <a:rPr lang="en-CA" dirty="0" smtClean="0"/>
              <a:t>When you’re busy, you’re not thinking, you’re reacting.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783284"/>
            <a:ext cx="2514600" cy="3769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9621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10"/>
    </mc:Choice>
    <mc:Fallback>
      <p:transition spd="slow" advTm="12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81000">
              <a:schemeClr val="accent1">
                <a:tint val="44500"/>
                <a:satMod val="16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 vs. Think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2286000"/>
            <a:ext cx="5524500" cy="2171700"/>
          </a:xfrm>
        </p:spPr>
      </p:pic>
      <p:sp>
        <p:nvSpPr>
          <p:cNvPr id="3" name="TextBox 2"/>
          <p:cNvSpPr txBox="1"/>
          <p:nvPr/>
        </p:nvSpPr>
        <p:spPr>
          <a:xfrm>
            <a:off x="762000" y="16002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“It’s two days from shipping and we’ve just found a bad bug… What do we do?”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51054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You’ll get the manager’s canned response based on their experience of dealing with a showstopper two days before shipping every product they’ve ever built.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4479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42"/>
    </mc:Choice>
    <mc:Fallback>
      <p:transition spd="slow" advTm="29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81000">
              <a:schemeClr val="accent1">
                <a:tint val="44500"/>
                <a:satMod val="16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 vs. Think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536" y="1219200"/>
            <a:ext cx="5586927" cy="4525963"/>
          </a:xfrm>
        </p:spPr>
      </p:pic>
      <p:sp>
        <p:nvSpPr>
          <p:cNvPr id="3" name="TextBox 2"/>
          <p:cNvSpPr txBox="1"/>
          <p:nvPr/>
        </p:nvSpPr>
        <p:spPr>
          <a:xfrm>
            <a:off x="2362200" y="59436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Can we be creative when our hair is on fire?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73.74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04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62"/>
    </mc:Choice>
    <mc:Fallback>
      <p:transition spd="slow" advTm="11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81000">
              <a:schemeClr val="accent1">
                <a:tint val="44500"/>
                <a:satMod val="16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 vs. Think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16" y="1219200"/>
            <a:ext cx="6815567" cy="4525963"/>
          </a:xfrm>
        </p:spPr>
      </p:pic>
      <p:sp>
        <p:nvSpPr>
          <p:cNvPr id="3" name="TextBox 2"/>
          <p:cNvSpPr txBox="1"/>
          <p:nvPr/>
        </p:nvSpPr>
        <p:spPr>
          <a:xfrm>
            <a:off x="1676400" y="594360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Or will we just stick our heads in the nearest bucket of water?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4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21"/>
    </mc:Choice>
    <mc:Fallback>
      <p:transition spd="slow" advTm="8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Thinking is Messy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don’t like to think when we’re reacting because thinking is messy.</a:t>
            </a:r>
          </a:p>
          <a:p>
            <a:r>
              <a:rPr lang="en-US" dirty="0" smtClean="0"/>
              <a:t>We don’t have time to slow down and soak in a problem.</a:t>
            </a:r>
          </a:p>
          <a:p>
            <a:r>
              <a:rPr lang="en-US" dirty="0" smtClean="0"/>
              <a:t>Thinking is hard to fit into the daily course of business because it’s full of mind-bending paradoxes and uncomfortable realities.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412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38"/>
    </mc:Choice>
    <mc:Fallback>
      <p:transition spd="slow" advTm="17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Realities </a:t>
            </a:r>
            <a:r>
              <a:rPr lang="en-US" dirty="0"/>
              <a:t>A</a:t>
            </a:r>
            <a:r>
              <a:rPr lang="en-US" dirty="0" smtClean="0"/>
              <a:t>bout </a:t>
            </a:r>
            <a:r>
              <a:rPr lang="en-US" dirty="0"/>
              <a:t>T</a:t>
            </a:r>
            <a:r>
              <a:rPr lang="en-US" dirty="0" smtClean="0"/>
              <a:t>hinking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Thinking is not something you can constrain by time or a meeting.</a:t>
            </a:r>
          </a:p>
          <a:p>
            <a:r>
              <a:rPr lang="en-US" dirty="0" smtClean="0"/>
              <a:t>Doing more always pays off, but time is money.</a:t>
            </a:r>
          </a:p>
          <a:p>
            <a:r>
              <a:rPr lang="en-US" dirty="0" smtClean="0"/>
              <a:t>The more people you include in the thinking process, the more ideas you’ll find, but the process of finding those ideas will slow down with each additional person.</a:t>
            </a:r>
          </a:p>
          <a:p>
            <a:r>
              <a:rPr lang="en-US" dirty="0" smtClean="0"/>
              <a:t>Everyone thinks differently.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4822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23"/>
    </mc:Choice>
    <mc:Fallback>
      <p:transition spd="slow" advTm="35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to think?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Right after your big project:</a:t>
            </a:r>
          </a:p>
          <a:p>
            <a:pPr lvl="1"/>
            <a:r>
              <a:rPr lang="en-US" dirty="0" smtClean="0"/>
              <a:t>All the things you learned are at the top of your mind</a:t>
            </a:r>
          </a:p>
          <a:p>
            <a:pPr lvl="1"/>
            <a:r>
              <a:rPr lang="en-US" dirty="0" smtClean="0"/>
              <a:t>You need the time to breathe anyway</a:t>
            </a:r>
          </a:p>
          <a:p>
            <a:pPr lvl="1"/>
            <a:r>
              <a:rPr lang="en-US" dirty="0" smtClean="0"/>
              <a:t>You’re exhausted, but you may have hope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8347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86"/>
    </mc:Choice>
    <mc:Fallback>
      <p:transition spd="slow" advTm="21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to think?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offsite?</a:t>
            </a:r>
          </a:p>
          <a:p>
            <a:pPr lvl="1"/>
            <a:r>
              <a:rPr lang="en-US" dirty="0" smtClean="0"/>
              <a:t>Everyone loves field trips.</a:t>
            </a:r>
          </a:p>
          <a:p>
            <a:pPr lvl="1"/>
            <a:r>
              <a:rPr lang="en-US" dirty="0" smtClean="0"/>
              <a:t>But tomorrow you’re going back to headquarters.</a:t>
            </a:r>
          </a:p>
          <a:p>
            <a:pPr lvl="1"/>
            <a:r>
              <a:rPr lang="en-US" dirty="0" smtClean="0"/>
              <a:t>You need to create an environment of thinking where you do your work.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6448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75"/>
    </mc:Choice>
    <mc:Fallback>
      <p:transition spd="slow" advTm="16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81000">
              <a:schemeClr val="accent1">
                <a:tint val="44500"/>
                <a:satMod val="16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Why we can’t think when we’re busy</a:t>
            </a:r>
          </a:p>
          <a:p>
            <a:r>
              <a:rPr lang="en-CA" dirty="0" smtClean="0"/>
              <a:t>The importance of allowing ourselves time to think</a:t>
            </a:r>
          </a:p>
          <a:p>
            <a:r>
              <a:rPr lang="en-CA" dirty="0" smtClean="0"/>
              <a:t>What </a:t>
            </a:r>
            <a:r>
              <a:rPr lang="en-CA" dirty="0" err="1" smtClean="0"/>
              <a:t>Lopp</a:t>
            </a:r>
            <a:r>
              <a:rPr lang="en-CA" dirty="0" smtClean="0"/>
              <a:t> proposes for a structure where thinking can take place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7148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92"/>
    </mc:Choice>
    <mc:Fallback>
      <p:transition spd="slow" advTm="27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meetings a week, one hour each:</a:t>
            </a:r>
          </a:p>
          <a:p>
            <a:pPr lvl="1"/>
            <a:r>
              <a:rPr lang="en-US" dirty="0" smtClean="0"/>
              <a:t>A brainstorming meeting</a:t>
            </a:r>
          </a:p>
          <a:p>
            <a:pPr lvl="1"/>
            <a:r>
              <a:rPr lang="en-US" dirty="0" smtClean="0"/>
              <a:t>A </a:t>
            </a:r>
            <a:r>
              <a:rPr lang="en-US" smtClean="0"/>
              <a:t>prototyping meeting</a:t>
            </a:r>
            <a:endParaRPr lang="en-US" dirty="0" smtClean="0"/>
          </a:p>
          <a:p>
            <a:r>
              <a:rPr lang="en-US" dirty="0" smtClean="0"/>
              <a:t>Give time between the two meetings, but not too much.</a:t>
            </a:r>
          </a:p>
          <a:p>
            <a:r>
              <a:rPr lang="en-US" dirty="0" smtClean="0"/>
              <a:t>Meeting once a week is futile.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0833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04"/>
    </mc:Choice>
    <mc:Fallback>
      <p:transition spd="slow" advTm="25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to involve?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Need a “driver” (not unlike a Scrum Master) who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oderates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dds structure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akes notes</a:t>
            </a:r>
          </a:p>
          <a:p>
            <a:r>
              <a:rPr lang="en-US" dirty="0" smtClean="0"/>
              <a:t>Among everyone else…</a:t>
            </a:r>
          </a:p>
          <a:p>
            <a:pPr lvl="1"/>
            <a:r>
              <a:rPr lang="en-US" dirty="0" smtClean="0"/>
              <a:t>Don’t have </a:t>
            </a:r>
            <a:r>
              <a:rPr lang="en-US" i="1" dirty="0" smtClean="0"/>
              <a:t>everyone</a:t>
            </a:r>
          </a:p>
          <a:p>
            <a:pPr lvl="1"/>
            <a:r>
              <a:rPr lang="en-US" dirty="0" smtClean="0"/>
              <a:t>Start small and let momentum build</a:t>
            </a:r>
          </a:p>
          <a:p>
            <a:pPr lvl="1"/>
            <a:r>
              <a:rPr lang="en-US" dirty="0" smtClean="0"/>
              <a:t>Invite people purposely or pick people at random</a:t>
            </a:r>
          </a:p>
          <a:p>
            <a:pPr lvl="1"/>
            <a:r>
              <a:rPr lang="en-US" dirty="0" smtClean="0"/>
              <a:t>Beware of people living “all-react lifestyles”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3433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35"/>
    </mc:Choice>
    <mc:Fallback>
      <p:transition spd="slow" advTm="37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brainstorming meeting:</a:t>
            </a:r>
          </a:p>
          <a:p>
            <a:pPr lvl="1"/>
            <a:r>
              <a:rPr lang="en-US" dirty="0" smtClean="0"/>
              <a:t>Relive the pain</a:t>
            </a:r>
          </a:p>
          <a:p>
            <a:pPr lvl="1"/>
            <a:r>
              <a:rPr lang="en-US" dirty="0" smtClean="0"/>
              <a:t>Vent</a:t>
            </a:r>
          </a:p>
          <a:p>
            <a:pPr lvl="1"/>
            <a:r>
              <a:rPr lang="en-US" dirty="0" smtClean="0"/>
              <a:t>Come up with hot topics to address later</a:t>
            </a:r>
          </a:p>
          <a:p>
            <a:r>
              <a:rPr lang="en-US" dirty="0" smtClean="0"/>
              <a:t>Second meeting:</a:t>
            </a:r>
          </a:p>
          <a:p>
            <a:pPr lvl="1"/>
            <a:r>
              <a:rPr lang="en-US" dirty="0" smtClean="0"/>
              <a:t>Build on first meeting</a:t>
            </a:r>
          </a:p>
          <a:p>
            <a:pPr lvl="1"/>
            <a:r>
              <a:rPr lang="en-US" dirty="0" smtClean="0"/>
              <a:t>Lightweight prototyping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5007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44"/>
    </mc:Choice>
    <mc:Fallback>
      <p:transition spd="slow" advTm="22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it effective?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Are decisions being made?</a:t>
            </a:r>
          </a:p>
          <a:p>
            <a:r>
              <a:rPr lang="en-US" dirty="0" smtClean="0"/>
              <a:t>Are decisions being revisited?</a:t>
            </a:r>
          </a:p>
          <a:p>
            <a:r>
              <a:rPr lang="en-US" dirty="0" smtClean="0"/>
              <a:t>Are the players changing?</a:t>
            </a:r>
          </a:p>
          <a:p>
            <a:r>
              <a:rPr lang="en-US" dirty="0" smtClean="0"/>
              <a:t>Are basic truths about the design showing up?</a:t>
            </a:r>
          </a:p>
          <a:p>
            <a:r>
              <a:rPr lang="en-US" dirty="0" smtClean="0"/>
              <a:t>Is it therapy or work?</a:t>
            </a:r>
          </a:p>
          <a:p>
            <a:r>
              <a:rPr lang="en-US" dirty="0" smtClean="0"/>
              <a:t>Are “holy crap” moments </a:t>
            </a:r>
            <a:r>
              <a:rPr lang="en-US" dirty="0" err="1" smtClean="0"/>
              <a:t>occuring</a:t>
            </a:r>
            <a:r>
              <a:rPr lang="en-US" dirty="0" smtClean="0"/>
              <a:t>?</a:t>
            </a:r>
          </a:p>
          <a:p>
            <a:r>
              <a:rPr lang="en-US" dirty="0" smtClean="0"/>
              <a:t>Is the “to-do list” growing or shrinking?</a:t>
            </a:r>
          </a:p>
          <a:p>
            <a:r>
              <a:rPr lang="en-US" dirty="0" err="1" smtClean="0"/>
              <a:t>Rands</a:t>
            </a:r>
            <a:r>
              <a:rPr lang="en-US" dirty="0" smtClean="0"/>
              <a:t>’ Rule: You should be staring at one hard decision per meeting.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831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945"/>
    </mc:Choice>
    <mc:Fallback>
      <p:transition spd="slow" advTm="95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1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to stop?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design moves into serious development, the need for meetings will fade.</a:t>
            </a:r>
          </a:p>
          <a:p>
            <a:r>
              <a:rPr lang="en-US" dirty="0" smtClean="0"/>
              <a:t>During development you want to be answering questions more than creating them.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3897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73"/>
    </mc:Choice>
    <mc:Fallback>
      <p:transition spd="slow" advTm="12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3000"/>
            <a:lum/>
          </a:blip>
          <a:srcRect/>
          <a:stretch>
            <a:fillRect l="-25000" r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86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Used to have “20% Time” – the equivalent of one day a week to work on personal projects.</a:t>
            </a:r>
          </a:p>
          <a:p>
            <a:r>
              <a:rPr lang="en-US" dirty="0" smtClean="0"/>
              <a:t>Gmail came out of it.</a:t>
            </a:r>
            <a:r>
              <a:rPr lang="en-US" sz="2600" baseline="30000" dirty="0" smtClean="0"/>
              <a:t>1</a:t>
            </a:r>
            <a:endParaRPr lang="en-US" dirty="0" smtClean="0"/>
          </a:p>
          <a:p>
            <a:r>
              <a:rPr lang="en-US" dirty="0" smtClean="0"/>
              <a:t>But </a:t>
            </a:r>
            <a:r>
              <a:rPr lang="en-US" dirty="0" err="1" smtClean="0"/>
              <a:t>rumour</a:t>
            </a:r>
            <a:r>
              <a:rPr lang="en-US" dirty="0" smtClean="0"/>
              <a:t> has it they’re increasing the red tape around it.</a:t>
            </a:r>
            <a:r>
              <a:rPr lang="en-US" sz="2600" baseline="30000" dirty="0" smtClean="0"/>
              <a:t>2</a:t>
            </a:r>
            <a:endParaRPr lang="en-US" dirty="0" smtClean="0"/>
          </a:p>
          <a:p>
            <a:r>
              <a:rPr lang="en-US" dirty="0" smtClean="0"/>
              <a:t>Potential for wild successes and the psychological benefits of greater autonomy are positive ends of such a strategy.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5410200"/>
            <a:ext cx="754380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 smtClean="0"/>
              <a:t>1: “Google </a:t>
            </a:r>
            <a:r>
              <a:rPr lang="en-US" sz="2000" baseline="30000" dirty="0"/>
              <a:t>Gets the Message, Launches Gmail”, Google Inc. Press Release, April 1st, </a:t>
            </a:r>
            <a:r>
              <a:rPr lang="en-US" sz="2000" baseline="30000" dirty="0" smtClean="0"/>
              <a:t>2004</a:t>
            </a:r>
          </a:p>
          <a:p>
            <a:r>
              <a:rPr lang="en-US" sz="2000" baseline="30000" dirty="0" smtClean="0"/>
              <a:t> </a:t>
            </a:r>
            <a:r>
              <a:rPr lang="en-US" sz="2000" baseline="30000" dirty="0"/>
              <a:t>- </a:t>
            </a:r>
            <a:r>
              <a:rPr lang="en-US" sz="2000" baseline="30000" dirty="0" smtClean="0">
                <a:hlinkClick r:id="rId6"/>
              </a:rPr>
              <a:t>http</a:t>
            </a:r>
            <a:r>
              <a:rPr lang="en-US" sz="2000" baseline="30000" dirty="0">
                <a:hlinkClick r:id="rId6"/>
              </a:rPr>
              <a:t>://googlepress.blogspot.ca/2004/04/google-gets-message-launches-gmail.html</a:t>
            </a:r>
            <a:endParaRPr lang="en-US" sz="2000" baseline="30000" dirty="0"/>
          </a:p>
          <a:p>
            <a:r>
              <a:rPr lang="en-US" sz="1200" dirty="0" smtClean="0"/>
              <a:t>2: “Ex-Google </a:t>
            </a:r>
            <a:r>
              <a:rPr lang="en-US" sz="1200" dirty="0"/>
              <a:t>Employee Blasts Management, Says 20% Time Is Dead”, Matt </a:t>
            </a:r>
            <a:r>
              <a:rPr lang="en-US" sz="1200" dirty="0" err="1"/>
              <a:t>Lynley</a:t>
            </a:r>
            <a:r>
              <a:rPr lang="en-US" sz="1200" dirty="0"/>
              <a:t>, </a:t>
            </a:r>
            <a:r>
              <a:rPr lang="en-US" sz="1200" i="1" dirty="0"/>
              <a:t>Business Insider</a:t>
            </a:r>
            <a:r>
              <a:rPr lang="en-US" sz="1200" dirty="0"/>
              <a:t>, March 14</a:t>
            </a:r>
            <a:r>
              <a:rPr lang="en-US" sz="1200" baseline="30000" dirty="0"/>
              <a:t>th</a:t>
            </a:r>
            <a:r>
              <a:rPr lang="en-US" sz="1200" dirty="0"/>
              <a:t>, 2012 </a:t>
            </a:r>
            <a:endParaRPr lang="en-US" sz="1200" dirty="0" smtClean="0"/>
          </a:p>
          <a:p>
            <a:r>
              <a:rPr lang="en-US" sz="1200" dirty="0" smtClean="0"/>
              <a:t>- </a:t>
            </a:r>
            <a:r>
              <a:rPr lang="en-US" sz="1200" dirty="0">
                <a:hlinkClick r:id="rId7"/>
              </a:rPr>
              <a:t>http://articles.businessinsider.com/2012-03-14/tech/31163139_1_google-engineer-google-project-larry-page</a:t>
            </a:r>
            <a:endParaRPr lang="en-US" sz="1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4735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13"/>
    </mc:Choice>
    <mc:Fallback>
      <p:transition spd="slow" advTm="32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15000"/>
            <a:ext cx="8229600" cy="6397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800" dirty="0" smtClean="0"/>
              <a:t>Thanks for watching!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0"/>
            <a:ext cx="9144000" cy="284378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233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06"/>
    </mc:Choice>
    <mc:Fallback>
      <p:transition spd="slow" advTm="13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81000">
              <a:schemeClr val="accent1">
                <a:tint val="44500"/>
                <a:satMod val="16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Conversation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341437"/>
            <a:ext cx="6034617" cy="4525963"/>
          </a:xfrm>
        </p:spPr>
      </p:pic>
      <p:sp>
        <p:nvSpPr>
          <p:cNvPr id="3" name="TextBox 2"/>
          <p:cNvSpPr txBox="1"/>
          <p:nvPr/>
        </p:nvSpPr>
        <p:spPr>
          <a:xfrm>
            <a:off x="2362200" y="588264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“We needed to speed up our release cycle…”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62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71"/>
    </mc:Choice>
    <mc:Fallback>
      <p:transition spd="slow" advTm="12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81000">
              <a:schemeClr val="accent1">
                <a:tint val="44500"/>
                <a:satMod val="16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Conversation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89" y="1295400"/>
            <a:ext cx="7565622" cy="4525963"/>
          </a:xfrm>
        </p:spPr>
      </p:pic>
      <p:sp>
        <p:nvSpPr>
          <p:cNvPr id="5" name="TextBox 4"/>
          <p:cNvSpPr txBox="1"/>
          <p:nvPr/>
        </p:nvSpPr>
        <p:spPr>
          <a:xfrm>
            <a:off x="3276600" y="58674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“We call it Train Releases.”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96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9"/>
    </mc:Choice>
    <mc:Fallback>
      <p:transition spd="slow" advTm="2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81000">
              <a:schemeClr val="accent1">
                <a:tint val="44500"/>
                <a:satMod val="16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Conversation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" y="1219200"/>
            <a:ext cx="7241540" cy="4525963"/>
          </a:xfrm>
        </p:spPr>
      </p:pic>
      <p:sp>
        <p:nvSpPr>
          <p:cNvPr id="5" name="TextBox 4"/>
          <p:cNvSpPr txBox="1"/>
          <p:nvPr/>
        </p:nvSpPr>
        <p:spPr>
          <a:xfrm>
            <a:off x="2133600" y="58674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“We’ve got four releases going at the same time…”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613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0"/>
    </mc:Choice>
    <mc:Fallback>
      <p:transition spd="slow" advTm="5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81000">
              <a:schemeClr val="accent1">
                <a:tint val="44500"/>
                <a:satMod val="16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Conversation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700" y="1265237"/>
            <a:ext cx="4566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2209800" y="58674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“If a feature is ready to go, it gets on the train…”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24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1"/>
    </mc:Choice>
    <mc:Fallback>
      <p:transition spd="slow" advTm="3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81000">
              <a:schemeClr val="accent1">
                <a:tint val="44500"/>
                <a:satMod val="16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Conversation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2209800"/>
            <a:ext cx="5715000" cy="2286000"/>
          </a:xfrm>
        </p:spPr>
      </p:pic>
      <p:sp>
        <p:nvSpPr>
          <p:cNvPr id="5" name="TextBox 4"/>
          <p:cNvSpPr txBox="1"/>
          <p:nvPr/>
        </p:nvSpPr>
        <p:spPr>
          <a:xfrm>
            <a:off x="2590800" y="48006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“… if it’s not, it waits for the next train.”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65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39"/>
    </mc:Choice>
    <mc:Fallback>
      <p:transition spd="slow" advTm="8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81000">
              <a:schemeClr val="accent1">
                <a:tint val="44500"/>
                <a:satMod val="16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Conversation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100" y="1219200"/>
            <a:ext cx="49478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3352800" y="5867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“You’re screwed twice.”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60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9"/>
    </mc:Choice>
    <mc:Fallback>
      <p:transition spd="slow" advTm="3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81000">
              <a:schemeClr val="accent1">
                <a:tint val="44500"/>
                <a:satMod val="16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Conversation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362200"/>
            <a:ext cx="4525963" cy="4525963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84237"/>
            <a:ext cx="4525963" cy="4525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6031468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“You’re going to need twice the staff… and you’re a start-up.”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345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31"/>
    </mc:Choice>
    <mc:Fallback>
      <p:transition spd="slow" advTm="8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5|3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8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7.6|9.3|14.6|11.8|11.8|10.4|2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5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8.9|1.9|7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9.8|7.3|1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.8|8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8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779</Words>
  <Application>Microsoft Office PowerPoint</Application>
  <PresentationFormat>On-screen Show (4:3)</PresentationFormat>
  <Paragraphs>102</Paragraphs>
  <Slides>26</Slides>
  <Notes>0</Notes>
  <HiddenSlides>0</HiddenSlides>
  <MMClips>26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Taking Time To Think</vt:lpstr>
      <vt:lpstr>Topics</vt:lpstr>
      <vt:lpstr>The Conversation</vt:lpstr>
      <vt:lpstr>The Conversation</vt:lpstr>
      <vt:lpstr>The Conversation</vt:lpstr>
      <vt:lpstr>The Conversation</vt:lpstr>
      <vt:lpstr>The Conversation</vt:lpstr>
      <vt:lpstr>The Conversation</vt:lpstr>
      <vt:lpstr>The Conversation</vt:lpstr>
      <vt:lpstr>The Conversation</vt:lpstr>
      <vt:lpstr>The Conversation</vt:lpstr>
      <vt:lpstr>React vs. Think</vt:lpstr>
      <vt:lpstr>React vs. Think</vt:lpstr>
      <vt:lpstr>React vs. Think</vt:lpstr>
      <vt:lpstr>React vs. Think</vt:lpstr>
      <vt:lpstr>Thinking is Messy</vt:lpstr>
      <vt:lpstr>Some Realities About Thinking</vt:lpstr>
      <vt:lpstr>When to think?</vt:lpstr>
      <vt:lpstr>Where to think?</vt:lpstr>
      <vt:lpstr>Meetings</vt:lpstr>
      <vt:lpstr>Who to involve?</vt:lpstr>
      <vt:lpstr>Content</vt:lpstr>
      <vt:lpstr>Is it effective?</vt:lpstr>
      <vt:lpstr>When to stop?</vt:lpstr>
      <vt:lpstr>Google?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NSCC</cp:lastModifiedBy>
  <cp:revision>24</cp:revision>
  <dcterms:created xsi:type="dcterms:W3CDTF">2012-10-17T20:29:50Z</dcterms:created>
  <dcterms:modified xsi:type="dcterms:W3CDTF">2012-12-14T12:43:55Z</dcterms:modified>
</cp:coreProperties>
</file>